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8238909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 name="Shape 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01898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7" name="Shape 12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455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4562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1870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 name="Shape 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14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 name="Shape 5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599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4" name="Shape 6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4113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4" name="Shape 7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3435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7" name="Shape 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9881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7824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6" name="Shape 10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1937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010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9" name="Shape 9"/>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algn="ctr">
              <a:spcBef>
                <a:spcPts val="0"/>
              </a:spcBef>
              <a:buClr>
                <a:schemeClr val="dk1"/>
              </a:buClr>
              <a:buSzPct val="100000"/>
              <a:buNone/>
              <a:defRPr sz="1800">
                <a:solidFill>
                  <a:schemeClr val="dk1"/>
                </a:solidFill>
              </a:defRPr>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dt" idx="10"/>
          </p:nvPr>
        </p:nvSpPr>
        <p:spPr>
          <a:xfrm>
            <a:off x="6172200" y="6172200"/>
            <a:ext cx="2514599" cy="365099"/>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457199" y="6172200"/>
            <a:ext cx="33527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3810000" y="6172200"/>
            <a:ext cx="1828800" cy="365099"/>
          </a:xfrm>
          <a:prstGeom prst="rect">
            <a:avLst/>
          </a:prstGeom>
          <a:noFill/>
          <a:ln>
            <a:noFill/>
          </a:ln>
        </p:spPr>
        <p:txBody>
          <a:bodyPr lIns="91425" tIns="91425" rIns="91425" bIns="91425" anchor="ctr" anchorCtr="0">
            <a:noAutofit/>
          </a:bodyPr>
          <a:lstStyle/>
          <a:p>
            <a:pPr marL="0" marR="0" lvl="0" indent="0" algn="ct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sp>
        <p:nvSpPr>
          <p:cNvPr id="26" name="Shape 26"/>
          <p:cNvSpPr txBox="1">
            <a:spLocks noGrp="1"/>
          </p:cNvSpPr>
          <p:nvPr>
            <p:ph type="title"/>
          </p:nvPr>
        </p:nvSpPr>
        <p:spPr>
          <a:xfrm>
            <a:off x="1793289" y="4372167"/>
            <a:ext cx="6512399" cy="1143000"/>
          </a:xfrm>
          <a:prstGeom prst="rect">
            <a:avLst/>
          </a:prstGeom>
          <a:noFill/>
          <a:ln>
            <a:noFill/>
          </a:ln>
        </p:spPr>
        <p:txBody>
          <a:bodyPr lIns="91425" tIns="91425" rIns="91425" bIns="91425" anchor="t" anchorCtr="0"/>
          <a:lstStyle>
            <a:lvl1pPr marL="320040" indent="53847" algn="r" rtl="0">
              <a:spcBef>
                <a:spcPts val="0"/>
              </a:spcBef>
              <a:buClr>
                <a:srgbClr val="C3260C"/>
              </a:buClr>
              <a:buFont typeface="Georgia"/>
              <a:buChar char="*"/>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1143000" y="731520"/>
            <a:ext cx="6400799" cy="3474600"/>
          </a:xfrm>
          <a:prstGeom prst="rect">
            <a:avLst/>
          </a:prstGeom>
          <a:noFill/>
          <a:ln>
            <a:noFill/>
          </a:ln>
        </p:spPr>
        <p:txBody>
          <a:bodyPr lIns="91425" tIns="91425" rIns="91425" bIns="91425" anchor="t" anchorCtr="0"/>
          <a:lstStyle>
            <a:lvl1pPr marL="228600" indent="-8890" algn="l" rtl="0">
              <a:spcBef>
                <a:spcPts val="440"/>
              </a:spcBef>
              <a:spcAft>
                <a:spcPts val="300"/>
              </a:spcAft>
              <a:buClr>
                <a:srgbClr val="C3260C"/>
              </a:buClr>
              <a:buFont typeface="Georgia"/>
              <a:buChar char="*"/>
              <a:defRPr/>
            </a:lvl1pPr>
            <a:lvl2pPr marL="548640" indent="-27940" algn="l" rtl="0">
              <a:spcBef>
                <a:spcPts val="400"/>
              </a:spcBef>
              <a:spcAft>
                <a:spcPts val="300"/>
              </a:spcAft>
              <a:buClr>
                <a:srgbClr val="C3260C"/>
              </a:buClr>
              <a:buFont typeface="Georgia"/>
              <a:buChar char="*"/>
              <a:defRPr/>
            </a:lvl2pPr>
            <a:lvl3pPr marL="822960" indent="-39370" algn="l" rtl="0">
              <a:spcBef>
                <a:spcPts val="360"/>
              </a:spcBef>
              <a:spcAft>
                <a:spcPts val="300"/>
              </a:spcAft>
              <a:buClr>
                <a:srgbClr val="C3260C"/>
              </a:buClr>
              <a:buFont typeface="Georgia"/>
              <a:buChar char="*"/>
              <a:defRPr/>
            </a:lvl3pPr>
            <a:lvl4pPr marL="1097280" indent="-50800" algn="l" rtl="0">
              <a:spcBef>
                <a:spcPts val="320"/>
              </a:spcBef>
              <a:spcAft>
                <a:spcPts val="300"/>
              </a:spcAft>
              <a:buClr>
                <a:srgbClr val="C3260C"/>
              </a:buClr>
              <a:buFont typeface="Georgia"/>
              <a:buChar char="*"/>
              <a:defRPr/>
            </a:lvl4pPr>
            <a:lvl5pPr marL="1389888" indent="-67818" algn="l" rtl="0">
              <a:spcBef>
                <a:spcPts val="280"/>
              </a:spcBef>
              <a:spcAft>
                <a:spcPts val="300"/>
              </a:spcAft>
              <a:buClr>
                <a:srgbClr val="C3260C"/>
              </a:buClr>
              <a:buFont typeface="Georgia"/>
              <a:buChar char="*"/>
              <a:defRPr/>
            </a:lvl5pPr>
            <a:lvl6pPr marL="1664207" indent="-75437" algn="l" rtl="0">
              <a:spcBef>
                <a:spcPts val="280"/>
              </a:spcBef>
              <a:spcAft>
                <a:spcPts val="300"/>
              </a:spcAft>
              <a:buClr>
                <a:srgbClr val="C3260C"/>
              </a:buClr>
              <a:buFont typeface="Georgia"/>
              <a:buChar char="*"/>
              <a:defRPr/>
            </a:lvl6pPr>
            <a:lvl7pPr marL="1965960" indent="-72389" algn="l" rtl="0">
              <a:spcBef>
                <a:spcPts val="280"/>
              </a:spcBef>
              <a:spcAft>
                <a:spcPts val="300"/>
              </a:spcAft>
              <a:buClr>
                <a:srgbClr val="C3260C"/>
              </a:buClr>
              <a:buFont typeface="Georgia"/>
              <a:buChar char="*"/>
              <a:defRPr/>
            </a:lvl7pPr>
            <a:lvl8pPr marL="2286000" indent="-74929" algn="l" rtl="0">
              <a:spcBef>
                <a:spcPts val="280"/>
              </a:spcBef>
              <a:spcAft>
                <a:spcPts val="300"/>
              </a:spcAft>
              <a:buClr>
                <a:srgbClr val="C3260C"/>
              </a:buClr>
              <a:buFont typeface="Georgia"/>
              <a:buChar char="*"/>
              <a:defRPr/>
            </a:lvl8pPr>
            <a:lvl9pPr marL="2587752" indent="-71881" algn="l" rtl="0">
              <a:spcBef>
                <a:spcPts val="280"/>
              </a:spcBef>
              <a:spcAft>
                <a:spcPts val="300"/>
              </a:spcAft>
              <a:buClr>
                <a:srgbClr val="C3260C"/>
              </a:buClr>
              <a:buFont typeface="Georgia"/>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BC9F7"/>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spcBef>
                <a:spcPts val="600"/>
              </a:spcBef>
              <a:buSzPct val="100000"/>
              <a:defRPr sz="3000"/>
            </a:lvl1pPr>
            <a:lvl2pPr>
              <a:spcBef>
                <a:spcPts val="480"/>
              </a:spcBef>
              <a:buSzPct val="100000"/>
              <a:defRPr sz="2400"/>
            </a:lvl2pPr>
            <a:lvl3pPr>
              <a:spcBef>
                <a:spcPts val="480"/>
              </a:spcBef>
              <a:buSzPct val="100000"/>
              <a:defRPr sz="2400"/>
            </a:lvl3pPr>
            <a:lvl4pPr>
              <a:spcBef>
                <a:spcPts val="360"/>
              </a:spcBef>
              <a:buSzPct val="100000"/>
              <a:defRPr sz="1800"/>
            </a:lvl4pPr>
            <a:lvl5pPr>
              <a:spcBef>
                <a:spcPts val="360"/>
              </a:spcBef>
              <a:buSzPct val="100000"/>
              <a:defRPr sz="1800"/>
            </a:lvl5pPr>
            <a:lvl6pPr>
              <a:spcBef>
                <a:spcPts val="360"/>
              </a:spcBef>
              <a:buSzPct val="100000"/>
              <a:defRPr sz="1800"/>
            </a:lvl6pPr>
            <a:lvl7pPr>
              <a:spcBef>
                <a:spcPts val="360"/>
              </a:spcBef>
              <a:buSzPct val="100000"/>
              <a:defRPr sz="1800"/>
            </a:lvl7pPr>
            <a:lvl8pPr>
              <a:spcBef>
                <a:spcPts val="360"/>
              </a:spcBef>
              <a:buSzPct val="100000"/>
              <a:defRPr sz="1800"/>
            </a:lvl8pPr>
            <a:lvl9pPr>
              <a:spcBef>
                <a:spcPts val="360"/>
              </a:spcBef>
              <a:buSzPct val="100000"/>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Shape 29"/>
          <p:cNvPicPr preferRelativeResize="0"/>
          <p:nvPr/>
        </p:nvPicPr>
        <p:blipFill rotWithShape="1">
          <a:blip r:embed="rId5">
            <a:alphaModFix/>
          </a:blip>
          <a:srcRect/>
          <a:stretch/>
        </p:blipFill>
        <p:spPr>
          <a:xfrm>
            <a:off x="6244775" y="2789858"/>
            <a:ext cx="2834999" cy="2126100"/>
          </a:xfrm>
          <a:prstGeom prst="rect">
            <a:avLst/>
          </a:prstGeom>
          <a:noFill/>
          <a:ln>
            <a:noFill/>
          </a:ln>
        </p:spPr>
      </p:pic>
      <p:pic>
        <p:nvPicPr>
          <p:cNvPr id="30" name="Shape 30"/>
          <p:cNvPicPr preferRelativeResize="0"/>
          <p:nvPr/>
        </p:nvPicPr>
        <p:blipFill rotWithShape="1">
          <a:blip r:embed="rId6">
            <a:alphaModFix/>
          </a:blip>
          <a:srcRect/>
          <a:stretch/>
        </p:blipFill>
        <p:spPr>
          <a:xfrm>
            <a:off x="427225" y="2683175"/>
            <a:ext cx="2834999" cy="3779999"/>
          </a:xfrm>
          <a:prstGeom prst="rect">
            <a:avLst/>
          </a:prstGeom>
          <a:noFill/>
          <a:ln>
            <a:noFill/>
          </a:ln>
        </p:spPr>
      </p:pic>
      <p:sp>
        <p:nvSpPr>
          <p:cNvPr id="31" name="Shape 31"/>
          <p:cNvSpPr txBox="1"/>
          <p:nvPr/>
        </p:nvSpPr>
        <p:spPr>
          <a:xfrm>
            <a:off x="427225" y="504150"/>
            <a:ext cx="6741899" cy="2285700"/>
          </a:xfrm>
          <a:prstGeom prst="rect">
            <a:avLst/>
          </a:prstGeom>
          <a:noFill/>
          <a:ln>
            <a:noFill/>
          </a:ln>
        </p:spPr>
        <p:txBody>
          <a:bodyPr lIns="91425" tIns="91425" rIns="91425" bIns="91425" anchor="t" anchorCtr="0">
            <a:noAutofit/>
          </a:bodyPr>
          <a:lstStyle/>
          <a:p>
            <a:pPr>
              <a:spcBef>
                <a:spcPts val="0"/>
              </a:spcBef>
              <a:buNone/>
            </a:pPr>
            <a:r>
              <a:rPr lang="en-US" sz="4800">
                <a:latin typeface="Georgia"/>
                <a:ea typeface="Georgia"/>
                <a:cs typeface="Georgia"/>
                <a:sym typeface="Georgia"/>
              </a:rPr>
              <a:t>THE AGRISCIENCE DEPARTMENT &amp; NARRAGANSETT FFA:</a:t>
            </a:r>
          </a:p>
        </p:txBody>
      </p:sp>
      <p:pic>
        <p:nvPicPr>
          <p:cNvPr id="32" name="Shape 32"/>
          <p:cNvPicPr preferRelativeResize="0"/>
          <p:nvPr/>
        </p:nvPicPr>
        <p:blipFill>
          <a:blip r:embed="rId7">
            <a:alphaModFix/>
          </a:blip>
          <a:stretch>
            <a:fillRect/>
          </a:stretch>
        </p:blipFill>
        <p:spPr>
          <a:xfrm>
            <a:off x="3363462" y="2789850"/>
            <a:ext cx="2780076" cy="2780076"/>
          </a:xfrm>
          <a:prstGeom prst="rect">
            <a:avLst/>
          </a:prstGeom>
          <a:noFill/>
          <a:ln>
            <a:noFill/>
          </a:ln>
        </p:spPr>
      </p:pic>
      <p:pic>
        <p:nvPicPr>
          <p:cNvPr id="3" name="George Straight - Amarillo By Mor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6903" y="6463174"/>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p:cNvPicPr preferRelativeResize="0"/>
          <p:nvPr/>
        </p:nvPicPr>
        <p:blipFill rotWithShape="1">
          <a:blip r:embed="rId3">
            <a:alphaModFix/>
          </a:blip>
          <a:srcRect t="18097" r="487" b="3661"/>
          <a:stretch/>
        </p:blipFill>
        <p:spPr>
          <a:xfrm>
            <a:off x="4180750" y="1700625"/>
            <a:ext cx="2124998" cy="2300948"/>
          </a:xfrm>
          <a:prstGeom prst="rect">
            <a:avLst/>
          </a:prstGeom>
          <a:noFill/>
          <a:ln>
            <a:noFill/>
          </a:ln>
        </p:spPr>
      </p:pic>
      <p:sp>
        <p:nvSpPr>
          <p:cNvPr id="120" name="Shape 120"/>
          <p:cNvSpPr txBox="1"/>
          <p:nvPr/>
        </p:nvSpPr>
        <p:spPr>
          <a:xfrm>
            <a:off x="609600" y="533400"/>
            <a:ext cx="5371799"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baseline="0">
                <a:solidFill>
                  <a:schemeClr val="dk1"/>
                </a:solidFill>
                <a:latin typeface="Georgia"/>
                <a:ea typeface="Georgia"/>
                <a:cs typeface="Georgia"/>
                <a:sym typeface="Georgia"/>
              </a:rPr>
              <a:t>National Convention: </a:t>
            </a:r>
            <a:r>
              <a:rPr lang="en-US" sz="3000" b="0" i="0" u="none" strike="noStrike" cap="none" baseline="0">
                <a:solidFill>
                  <a:schemeClr val="dk1"/>
                </a:solidFill>
                <a:latin typeface="Georgia"/>
                <a:ea typeface="Georgia"/>
                <a:cs typeface="Georgia"/>
                <a:sym typeface="Georgia"/>
              </a:rPr>
              <a:t>(Louisville</a:t>
            </a:r>
            <a:r>
              <a:rPr lang="en-US" sz="3000">
                <a:solidFill>
                  <a:schemeClr val="dk1"/>
                </a:solidFill>
                <a:latin typeface="Georgia"/>
                <a:ea typeface="Georgia"/>
                <a:cs typeface="Georgia"/>
                <a:sym typeface="Georgia"/>
              </a:rPr>
              <a:t>, Kentucky)</a:t>
            </a:r>
          </a:p>
        </p:txBody>
      </p:sp>
      <p:pic>
        <p:nvPicPr>
          <p:cNvPr id="121" name="Shape 121"/>
          <p:cNvPicPr preferRelativeResize="0"/>
          <p:nvPr/>
        </p:nvPicPr>
        <p:blipFill rotWithShape="1">
          <a:blip r:embed="rId4">
            <a:alphaModFix/>
          </a:blip>
          <a:srcRect b="16791"/>
          <a:stretch/>
        </p:blipFill>
        <p:spPr>
          <a:xfrm>
            <a:off x="609600" y="1805775"/>
            <a:ext cx="3518999" cy="2195699"/>
          </a:xfrm>
          <a:prstGeom prst="rect">
            <a:avLst/>
          </a:prstGeom>
          <a:noFill/>
          <a:ln>
            <a:noFill/>
          </a:ln>
        </p:spPr>
      </p:pic>
      <p:pic>
        <p:nvPicPr>
          <p:cNvPr id="122" name="Shape 122"/>
          <p:cNvPicPr preferRelativeResize="0"/>
          <p:nvPr/>
        </p:nvPicPr>
        <p:blipFill rotWithShape="1">
          <a:blip r:embed="rId5">
            <a:alphaModFix/>
          </a:blip>
          <a:srcRect l="2669" t="9280" r="2327"/>
          <a:stretch/>
        </p:blipFill>
        <p:spPr>
          <a:xfrm>
            <a:off x="122274" y="4071950"/>
            <a:ext cx="4006324" cy="2379724"/>
          </a:xfrm>
          <a:prstGeom prst="rect">
            <a:avLst/>
          </a:prstGeom>
          <a:noFill/>
          <a:ln>
            <a:noFill/>
          </a:ln>
        </p:spPr>
      </p:pic>
      <p:pic>
        <p:nvPicPr>
          <p:cNvPr id="123" name="Shape 123"/>
          <p:cNvPicPr preferRelativeResize="0"/>
          <p:nvPr/>
        </p:nvPicPr>
        <p:blipFill rotWithShape="1">
          <a:blip r:embed="rId6">
            <a:alphaModFix/>
          </a:blip>
          <a:srcRect l="8332" t="13481" b="8637"/>
          <a:stretch/>
        </p:blipFill>
        <p:spPr>
          <a:xfrm>
            <a:off x="4180739" y="4071950"/>
            <a:ext cx="4117936" cy="2623973"/>
          </a:xfrm>
          <a:prstGeom prst="rect">
            <a:avLst/>
          </a:prstGeom>
          <a:noFill/>
          <a:ln>
            <a:noFill/>
          </a:ln>
        </p:spPr>
      </p:pic>
      <p:sp>
        <p:nvSpPr>
          <p:cNvPr id="124" name="Shape 124"/>
          <p:cNvSpPr txBox="1"/>
          <p:nvPr/>
        </p:nvSpPr>
        <p:spPr>
          <a:xfrm>
            <a:off x="6357900" y="1728500"/>
            <a:ext cx="2623200" cy="2245199"/>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Each year, close to 15 students travel with our two agriscience teachers to the Future Farmers of America National Convention in Kentucky. Some participate in contest that they have previously competed in, others run the Rhode Island booth. </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p:nvPr/>
        </p:nvSpPr>
        <p:spPr>
          <a:xfrm>
            <a:off x="609600" y="533400"/>
            <a:ext cx="5371799"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baseline="0">
                <a:solidFill>
                  <a:schemeClr val="dk1"/>
                </a:solidFill>
                <a:latin typeface="Georgia"/>
                <a:ea typeface="Georgia"/>
                <a:cs typeface="Georgia"/>
                <a:sym typeface="Georgia"/>
              </a:rPr>
              <a:t>National Convention: </a:t>
            </a:r>
            <a:r>
              <a:rPr lang="en-US" sz="3000" b="0" i="0" u="none" strike="noStrike" cap="none" baseline="0">
                <a:solidFill>
                  <a:schemeClr val="dk1"/>
                </a:solidFill>
                <a:latin typeface="Georgia"/>
                <a:ea typeface="Georgia"/>
                <a:cs typeface="Georgia"/>
                <a:sym typeface="Georgia"/>
              </a:rPr>
              <a:t>(Louisville</a:t>
            </a:r>
            <a:r>
              <a:rPr lang="en-US" sz="3000">
                <a:solidFill>
                  <a:schemeClr val="dk1"/>
                </a:solidFill>
                <a:latin typeface="Georgia"/>
                <a:ea typeface="Georgia"/>
                <a:cs typeface="Georgia"/>
                <a:sym typeface="Georgia"/>
              </a:rPr>
              <a:t>, Kentucky)</a:t>
            </a:r>
          </a:p>
        </p:txBody>
      </p:sp>
      <p:pic>
        <p:nvPicPr>
          <p:cNvPr id="130" name="Shape 130"/>
          <p:cNvPicPr preferRelativeResize="0"/>
          <p:nvPr/>
        </p:nvPicPr>
        <p:blipFill>
          <a:blip r:embed="rId3">
            <a:alphaModFix/>
          </a:blip>
          <a:stretch>
            <a:fillRect/>
          </a:stretch>
        </p:blipFill>
        <p:spPr>
          <a:xfrm>
            <a:off x="1275724" y="1810400"/>
            <a:ext cx="3163623" cy="2372705"/>
          </a:xfrm>
          <a:prstGeom prst="rect">
            <a:avLst/>
          </a:prstGeom>
          <a:noFill/>
          <a:ln>
            <a:noFill/>
          </a:ln>
        </p:spPr>
      </p:pic>
      <p:pic>
        <p:nvPicPr>
          <p:cNvPr id="131" name="Shape 131"/>
          <p:cNvPicPr preferRelativeResize="0"/>
          <p:nvPr/>
        </p:nvPicPr>
        <p:blipFill rotWithShape="1">
          <a:blip r:embed="rId4">
            <a:alphaModFix/>
          </a:blip>
          <a:srcRect l="9947" t="19951" r="14467" b="6182"/>
          <a:stretch/>
        </p:blipFill>
        <p:spPr>
          <a:xfrm>
            <a:off x="4533875" y="1241400"/>
            <a:ext cx="3397171" cy="2538600"/>
          </a:xfrm>
          <a:prstGeom prst="rect">
            <a:avLst/>
          </a:prstGeom>
          <a:noFill/>
          <a:ln>
            <a:noFill/>
          </a:ln>
        </p:spPr>
      </p:pic>
      <p:pic>
        <p:nvPicPr>
          <p:cNvPr id="132" name="Shape 132"/>
          <p:cNvPicPr preferRelativeResize="0"/>
          <p:nvPr/>
        </p:nvPicPr>
        <p:blipFill rotWithShape="1">
          <a:blip r:embed="rId5">
            <a:alphaModFix/>
          </a:blip>
          <a:srcRect l="34810" t="11636" r="1701" b="43609"/>
          <a:stretch/>
        </p:blipFill>
        <p:spPr>
          <a:xfrm>
            <a:off x="2488250" y="4238673"/>
            <a:ext cx="3493150" cy="2462425"/>
          </a:xfrm>
          <a:prstGeom prst="rect">
            <a:avLst/>
          </a:prstGeom>
          <a:noFill/>
          <a:ln>
            <a:noFill/>
          </a:ln>
        </p:spPr>
      </p:pic>
      <p:sp>
        <p:nvSpPr>
          <p:cNvPr id="133" name="Shape 133"/>
          <p:cNvSpPr txBox="1"/>
          <p:nvPr/>
        </p:nvSpPr>
        <p:spPr>
          <a:xfrm>
            <a:off x="125275" y="4238675"/>
            <a:ext cx="2297700" cy="2291100"/>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Students are able to meet other students and FFA members from each of the 50 states during this convention. They are able to experience the southern culture and form bonds with people that they may not usually talk to. </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159500" y="518325"/>
            <a:ext cx="8772000" cy="5253000"/>
          </a:xfrm>
          <a:prstGeom prst="rect">
            <a:avLst/>
          </a:prstGeom>
          <a:noFill/>
          <a:ln>
            <a:noFill/>
          </a:ln>
        </p:spPr>
        <p:txBody>
          <a:bodyPr lIns="91425" tIns="91425" rIns="91425" bIns="91425" anchor="t" anchorCtr="0">
            <a:noAutofit/>
          </a:bodyPr>
          <a:lstStyle/>
          <a:p>
            <a:pPr rtl="0">
              <a:spcBef>
                <a:spcPts val="0"/>
              </a:spcBef>
              <a:buNone/>
            </a:pPr>
            <a:r>
              <a:rPr lang="en-US" sz="3000">
                <a:latin typeface="Georgia"/>
                <a:ea typeface="Georgia"/>
                <a:cs typeface="Georgia"/>
                <a:sym typeface="Georgia"/>
              </a:rPr>
              <a:t>Our Agriscience program is one of a kind. We are the number one egg producing and maple syrup producing school. Narragansett is the only school in the state to have a functioning chicken coop, sugar shack and plentiful greenhouses.</a:t>
            </a:r>
          </a:p>
          <a:p>
            <a:pPr rtl="0">
              <a:spcBef>
                <a:spcPts val="0"/>
              </a:spcBef>
              <a:buNone/>
            </a:pPr>
            <a:endParaRPr sz="3000">
              <a:latin typeface="Georgia"/>
              <a:ea typeface="Georgia"/>
              <a:cs typeface="Georgia"/>
              <a:sym typeface="Georgia"/>
            </a:endParaRPr>
          </a:p>
          <a:p>
            <a:pPr>
              <a:spcBef>
                <a:spcPts val="0"/>
              </a:spcBef>
              <a:buNone/>
            </a:pPr>
            <a:r>
              <a:rPr lang="en-US" sz="3000">
                <a:latin typeface="Georgia"/>
                <a:ea typeface="Georgia"/>
                <a:cs typeface="Georgia"/>
                <a:sym typeface="Georgia"/>
              </a:rPr>
              <a:t>The Narragansett Ag program has teachers who are dedicated to their students’ success in and out of the classroom. Skills learned in this program can be used throughout life and provide great insight into life after high school.</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p:nvPr/>
        </p:nvSpPr>
        <p:spPr>
          <a:xfrm>
            <a:off x="609600" y="533400"/>
            <a:ext cx="7733099"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baseline="0">
                <a:solidFill>
                  <a:schemeClr val="dk1"/>
                </a:solidFill>
                <a:latin typeface="Georgia"/>
                <a:ea typeface="Georgia"/>
                <a:cs typeface="Georgia"/>
                <a:sym typeface="Georgia"/>
              </a:rPr>
              <a:t>Our Greenhouses (in the winter):</a:t>
            </a:r>
          </a:p>
        </p:txBody>
      </p:sp>
      <p:sp>
        <p:nvSpPr>
          <p:cNvPr id="40" name="Shape 40"/>
          <p:cNvSpPr txBox="1"/>
          <p:nvPr/>
        </p:nvSpPr>
        <p:spPr>
          <a:xfrm>
            <a:off x="322350" y="5190550"/>
            <a:ext cx="5676299" cy="822599"/>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We grow mums and poinsettias to sell to the public during the fall and winter months. Students learn the skills for proper greenhouse management as they help care for and learn about these plants. </a:t>
            </a:r>
          </a:p>
        </p:txBody>
      </p:sp>
      <p:pic>
        <p:nvPicPr>
          <p:cNvPr id="41" name="Shape 41"/>
          <p:cNvPicPr preferRelativeResize="0"/>
          <p:nvPr/>
        </p:nvPicPr>
        <p:blipFill>
          <a:blip r:embed="rId3">
            <a:alphaModFix/>
          </a:blip>
          <a:stretch>
            <a:fillRect/>
          </a:stretch>
        </p:blipFill>
        <p:spPr>
          <a:xfrm>
            <a:off x="748796" y="1241400"/>
            <a:ext cx="3039434" cy="3757320"/>
          </a:xfrm>
          <a:prstGeom prst="rect">
            <a:avLst/>
          </a:prstGeom>
          <a:noFill/>
          <a:ln>
            <a:noFill/>
          </a:ln>
        </p:spPr>
      </p:pic>
      <p:pic>
        <p:nvPicPr>
          <p:cNvPr id="42" name="Shape 42"/>
          <p:cNvPicPr preferRelativeResize="0"/>
          <p:nvPr/>
        </p:nvPicPr>
        <p:blipFill rotWithShape="1">
          <a:blip r:embed="rId4">
            <a:alphaModFix/>
          </a:blip>
          <a:srcRect t="19211"/>
          <a:stretch/>
        </p:blipFill>
        <p:spPr>
          <a:xfrm>
            <a:off x="4476149" y="1241400"/>
            <a:ext cx="4084377" cy="375732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p:nvPr/>
        </p:nvSpPr>
        <p:spPr>
          <a:xfrm>
            <a:off x="609600" y="533400"/>
            <a:ext cx="76623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baseline="0">
                <a:solidFill>
                  <a:schemeClr val="dk1"/>
                </a:solidFill>
                <a:latin typeface="Georgia"/>
                <a:ea typeface="Georgia"/>
                <a:cs typeface="Georgia"/>
                <a:sym typeface="Georgia"/>
              </a:rPr>
              <a:t>Our Greenhouses (in the spring):</a:t>
            </a:r>
          </a:p>
        </p:txBody>
      </p:sp>
      <p:pic>
        <p:nvPicPr>
          <p:cNvPr id="48" name="Shape 48"/>
          <p:cNvPicPr preferRelativeResize="0"/>
          <p:nvPr/>
        </p:nvPicPr>
        <p:blipFill rotWithShape="1">
          <a:blip r:embed="rId3">
            <a:alphaModFix/>
          </a:blip>
          <a:srcRect/>
          <a:stretch/>
        </p:blipFill>
        <p:spPr>
          <a:xfrm>
            <a:off x="5133300" y="1352800"/>
            <a:ext cx="2511900" cy="3059999"/>
          </a:xfrm>
          <a:prstGeom prst="rect">
            <a:avLst/>
          </a:prstGeom>
          <a:noFill/>
          <a:ln>
            <a:noFill/>
          </a:ln>
        </p:spPr>
      </p:pic>
      <p:pic>
        <p:nvPicPr>
          <p:cNvPr id="49" name="Shape 49"/>
          <p:cNvPicPr preferRelativeResize="0"/>
          <p:nvPr/>
        </p:nvPicPr>
        <p:blipFill rotWithShape="1">
          <a:blip r:embed="rId4">
            <a:alphaModFix/>
          </a:blip>
          <a:srcRect/>
          <a:stretch/>
        </p:blipFill>
        <p:spPr>
          <a:xfrm>
            <a:off x="3099100" y="1352810"/>
            <a:ext cx="1935899" cy="2581200"/>
          </a:xfrm>
          <a:prstGeom prst="rect">
            <a:avLst/>
          </a:prstGeom>
          <a:noFill/>
          <a:ln>
            <a:noFill/>
          </a:ln>
        </p:spPr>
      </p:pic>
      <p:pic>
        <p:nvPicPr>
          <p:cNvPr id="50" name="Shape 50"/>
          <p:cNvPicPr preferRelativeResize="0"/>
          <p:nvPr/>
        </p:nvPicPr>
        <p:blipFill rotWithShape="1">
          <a:blip r:embed="rId5">
            <a:alphaModFix/>
          </a:blip>
          <a:srcRect/>
          <a:stretch/>
        </p:blipFill>
        <p:spPr>
          <a:xfrm>
            <a:off x="3099100" y="4045400"/>
            <a:ext cx="1935899" cy="2580900"/>
          </a:xfrm>
          <a:prstGeom prst="rect">
            <a:avLst/>
          </a:prstGeom>
          <a:noFill/>
          <a:ln>
            <a:noFill/>
          </a:ln>
        </p:spPr>
      </p:pic>
      <p:pic>
        <p:nvPicPr>
          <p:cNvPr id="51" name="Shape 51"/>
          <p:cNvPicPr preferRelativeResize="0"/>
          <p:nvPr/>
        </p:nvPicPr>
        <p:blipFill>
          <a:blip r:embed="rId6">
            <a:alphaModFix/>
          </a:blip>
          <a:stretch>
            <a:fillRect/>
          </a:stretch>
        </p:blipFill>
        <p:spPr>
          <a:xfrm>
            <a:off x="135725" y="1241400"/>
            <a:ext cx="2811776" cy="3763727"/>
          </a:xfrm>
          <a:prstGeom prst="rect">
            <a:avLst/>
          </a:prstGeom>
          <a:noFill/>
          <a:ln>
            <a:noFill/>
          </a:ln>
        </p:spPr>
      </p:pic>
      <p:sp>
        <p:nvSpPr>
          <p:cNvPr id="52" name="Shape 52"/>
          <p:cNvSpPr txBox="1"/>
          <p:nvPr/>
        </p:nvSpPr>
        <p:spPr>
          <a:xfrm>
            <a:off x="5133300" y="4524200"/>
            <a:ext cx="3847800" cy="1844699"/>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At our annual plant sale in May, we open up the greenhouse to the public and sell the hundreds of plants that we grow. Our greenhouse is filled with all sorts of plants: geraniums, impatiens, petunias, tomatoes, peppers and many more. Students actively participate in planting, watering, pruning and selling our plant products.  </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p:nvPr/>
        </p:nvSpPr>
        <p:spPr>
          <a:xfrm>
            <a:off x="609600" y="533400"/>
            <a:ext cx="75222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baseline="0">
                <a:solidFill>
                  <a:schemeClr val="dk1"/>
                </a:solidFill>
                <a:latin typeface="Georgia"/>
                <a:ea typeface="Georgia"/>
                <a:cs typeface="Georgia"/>
                <a:sym typeface="Georgia"/>
              </a:rPr>
              <a:t>The Sugar Shack &amp; </a:t>
            </a:r>
            <a:r>
              <a:rPr lang="en-US" sz="4000">
                <a:solidFill>
                  <a:schemeClr val="dk1"/>
                </a:solidFill>
                <a:latin typeface="Georgia"/>
                <a:ea typeface="Georgia"/>
                <a:cs typeface="Georgia"/>
                <a:sym typeface="Georgia"/>
              </a:rPr>
              <a:t>Maple Syrup</a:t>
            </a:r>
            <a:r>
              <a:rPr lang="en-US" sz="4000" b="0" i="0" u="none" strike="noStrike" cap="none" baseline="0">
                <a:solidFill>
                  <a:schemeClr val="dk1"/>
                </a:solidFill>
                <a:latin typeface="Georgia"/>
                <a:ea typeface="Georgia"/>
                <a:cs typeface="Georgia"/>
                <a:sym typeface="Georgia"/>
              </a:rPr>
              <a:t>:  </a:t>
            </a:r>
          </a:p>
        </p:txBody>
      </p:sp>
      <p:pic>
        <p:nvPicPr>
          <p:cNvPr id="58" name="Shape 58"/>
          <p:cNvPicPr preferRelativeResize="0"/>
          <p:nvPr/>
        </p:nvPicPr>
        <p:blipFill rotWithShape="1">
          <a:blip r:embed="rId3">
            <a:alphaModFix/>
          </a:blip>
          <a:srcRect t="12197" b="22116"/>
          <a:stretch/>
        </p:blipFill>
        <p:spPr>
          <a:xfrm>
            <a:off x="5653775" y="3546475"/>
            <a:ext cx="1692599" cy="1482300"/>
          </a:xfrm>
          <a:prstGeom prst="rect">
            <a:avLst/>
          </a:prstGeom>
          <a:noFill/>
          <a:ln>
            <a:noFill/>
          </a:ln>
        </p:spPr>
      </p:pic>
      <p:pic>
        <p:nvPicPr>
          <p:cNvPr id="59" name="Shape 59"/>
          <p:cNvPicPr preferRelativeResize="0"/>
          <p:nvPr/>
        </p:nvPicPr>
        <p:blipFill rotWithShape="1">
          <a:blip r:embed="rId4">
            <a:alphaModFix/>
          </a:blip>
          <a:srcRect/>
          <a:stretch/>
        </p:blipFill>
        <p:spPr>
          <a:xfrm>
            <a:off x="5653775" y="1327887"/>
            <a:ext cx="2844900" cy="2132099"/>
          </a:xfrm>
          <a:prstGeom prst="rect">
            <a:avLst/>
          </a:prstGeom>
          <a:noFill/>
          <a:ln>
            <a:noFill/>
          </a:ln>
        </p:spPr>
      </p:pic>
      <p:sp>
        <p:nvSpPr>
          <p:cNvPr id="60" name="Shape 60"/>
          <p:cNvSpPr txBox="1"/>
          <p:nvPr/>
        </p:nvSpPr>
        <p:spPr>
          <a:xfrm>
            <a:off x="520700" y="5028775"/>
            <a:ext cx="7977900" cy="1640400"/>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The Narragansett Sugar Shack was built in 2006 by students in the agriscience classes. During the winter months of February and March, we tap trees on campus and around the school property. With the sap that students collect, we  embark on the process of transforming  it into pure maple syrup. Students participate in the boiling, cleaning, and bottling process. The hundreds of bottles that we produce are sold to the public during the spring and especially at our annual plant sale.</a:t>
            </a:r>
          </a:p>
        </p:txBody>
      </p:sp>
      <p:pic>
        <p:nvPicPr>
          <p:cNvPr id="61" name="Shape 61"/>
          <p:cNvPicPr preferRelativeResize="0"/>
          <p:nvPr/>
        </p:nvPicPr>
        <p:blipFill rotWithShape="1">
          <a:blip r:embed="rId5">
            <a:alphaModFix/>
          </a:blip>
          <a:srcRect/>
          <a:stretch/>
        </p:blipFill>
        <p:spPr>
          <a:xfrm>
            <a:off x="609598" y="1312975"/>
            <a:ext cx="4954199" cy="37158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p:nvPr/>
        </p:nvSpPr>
        <p:spPr>
          <a:xfrm>
            <a:off x="609600" y="533400"/>
            <a:ext cx="2269199"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dk1"/>
                </a:solidFill>
                <a:latin typeface="Georgia"/>
                <a:ea typeface="Georgia"/>
                <a:cs typeface="Georgia"/>
                <a:sym typeface="Georgia"/>
              </a:rPr>
              <a:t>Animals:</a:t>
            </a:r>
          </a:p>
        </p:txBody>
      </p:sp>
      <p:pic>
        <p:nvPicPr>
          <p:cNvPr id="67" name="Shape 67"/>
          <p:cNvPicPr preferRelativeResize="0"/>
          <p:nvPr/>
        </p:nvPicPr>
        <p:blipFill>
          <a:blip r:embed="rId3">
            <a:alphaModFix/>
          </a:blip>
          <a:stretch>
            <a:fillRect/>
          </a:stretch>
        </p:blipFill>
        <p:spPr>
          <a:xfrm>
            <a:off x="609599" y="1241399"/>
            <a:ext cx="3368908" cy="2516800"/>
          </a:xfrm>
          <a:prstGeom prst="rect">
            <a:avLst/>
          </a:prstGeom>
          <a:noFill/>
          <a:ln>
            <a:noFill/>
          </a:ln>
        </p:spPr>
      </p:pic>
      <p:pic>
        <p:nvPicPr>
          <p:cNvPr id="68" name="Shape 68"/>
          <p:cNvPicPr preferRelativeResize="0"/>
          <p:nvPr/>
        </p:nvPicPr>
        <p:blipFill>
          <a:blip r:embed="rId4">
            <a:alphaModFix/>
          </a:blip>
          <a:stretch>
            <a:fillRect/>
          </a:stretch>
        </p:blipFill>
        <p:spPr>
          <a:xfrm>
            <a:off x="4059100" y="904775"/>
            <a:ext cx="2131710" cy="2853427"/>
          </a:xfrm>
          <a:prstGeom prst="rect">
            <a:avLst/>
          </a:prstGeom>
          <a:noFill/>
          <a:ln>
            <a:noFill/>
          </a:ln>
        </p:spPr>
      </p:pic>
      <p:pic>
        <p:nvPicPr>
          <p:cNvPr id="69" name="Shape 69"/>
          <p:cNvPicPr preferRelativeResize="0"/>
          <p:nvPr/>
        </p:nvPicPr>
        <p:blipFill>
          <a:blip r:embed="rId5">
            <a:alphaModFix/>
          </a:blip>
          <a:stretch>
            <a:fillRect/>
          </a:stretch>
        </p:blipFill>
        <p:spPr>
          <a:xfrm>
            <a:off x="609599" y="3840775"/>
            <a:ext cx="3819473" cy="2853423"/>
          </a:xfrm>
          <a:prstGeom prst="rect">
            <a:avLst/>
          </a:prstGeom>
          <a:noFill/>
          <a:ln>
            <a:noFill/>
          </a:ln>
        </p:spPr>
      </p:pic>
      <p:sp>
        <p:nvSpPr>
          <p:cNvPr id="70" name="Shape 70"/>
          <p:cNvSpPr txBox="1"/>
          <p:nvPr/>
        </p:nvSpPr>
        <p:spPr>
          <a:xfrm>
            <a:off x="6190800" y="1328500"/>
            <a:ext cx="2587199" cy="2429699"/>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Throughout the year, we house and raise many animals. From chicks to ducks to pigs, the students in the agriscience program participate in much of the caring for these animals. We are the only school in Rhode Island who has raised pigs, ducks and has our own poultry flock.</a:t>
            </a:r>
          </a:p>
        </p:txBody>
      </p:sp>
      <p:pic>
        <p:nvPicPr>
          <p:cNvPr id="71" name="Shape 71"/>
          <p:cNvPicPr preferRelativeResize="0"/>
          <p:nvPr/>
        </p:nvPicPr>
        <p:blipFill rotWithShape="1">
          <a:blip r:embed="rId6">
            <a:alphaModFix/>
          </a:blip>
          <a:srcRect t="11894"/>
          <a:stretch/>
        </p:blipFill>
        <p:spPr>
          <a:xfrm>
            <a:off x="4491250" y="3840775"/>
            <a:ext cx="2428924" cy="2853425"/>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p:nvPr/>
        </p:nvSpPr>
        <p:spPr>
          <a:xfrm>
            <a:off x="171250" y="490975"/>
            <a:ext cx="82422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dk1"/>
                </a:solidFill>
                <a:latin typeface="Georgia"/>
                <a:ea typeface="Georgia"/>
                <a:cs typeface="Georgia"/>
                <a:sym typeface="Georgia"/>
              </a:rPr>
              <a:t>Chickens, Eggs &amp; Fresh Egg Friday:</a:t>
            </a:r>
          </a:p>
        </p:txBody>
      </p:sp>
      <p:pic>
        <p:nvPicPr>
          <p:cNvPr id="77" name="Shape 77"/>
          <p:cNvPicPr preferRelativeResize="0"/>
          <p:nvPr/>
        </p:nvPicPr>
        <p:blipFill>
          <a:blip r:embed="rId3">
            <a:alphaModFix/>
          </a:blip>
          <a:stretch>
            <a:fillRect/>
          </a:stretch>
        </p:blipFill>
        <p:spPr>
          <a:xfrm>
            <a:off x="85650" y="1244875"/>
            <a:ext cx="3930598" cy="3012202"/>
          </a:xfrm>
          <a:prstGeom prst="rect">
            <a:avLst/>
          </a:prstGeom>
          <a:noFill/>
          <a:ln>
            <a:noFill/>
          </a:ln>
        </p:spPr>
      </p:pic>
      <p:pic>
        <p:nvPicPr>
          <p:cNvPr id="78" name="Shape 78"/>
          <p:cNvPicPr preferRelativeResize="0"/>
          <p:nvPr/>
        </p:nvPicPr>
        <p:blipFill>
          <a:blip r:embed="rId4">
            <a:alphaModFix/>
          </a:blip>
          <a:stretch>
            <a:fillRect/>
          </a:stretch>
        </p:blipFill>
        <p:spPr>
          <a:xfrm>
            <a:off x="4090348" y="1244873"/>
            <a:ext cx="2563872" cy="1922897"/>
          </a:xfrm>
          <a:prstGeom prst="rect">
            <a:avLst/>
          </a:prstGeom>
          <a:noFill/>
          <a:ln>
            <a:noFill/>
          </a:ln>
        </p:spPr>
      </p:pic>
      <p:pic>
        <p:nvPicPr>
          <p:cNvPr id="79" name="Shape 79"/>
          <p:cNvPicPr preferRelativeResize="0"/>
          <p:nvPr/>
        </p:nvPicPr>
        <p:blipFill>
          <a:blip r:embed="rId5">
            <a:alphaModFix/>
          </a:blip>
          <a:stretch>
            <a:fillRect/>
          </a:stretch>
        </p:blipFill>
        <p:spPr>
          <a:xfrm>
            <a:off x="4090350" y="3213674"/>
            <a:ext cx="2563875" cy="3418477"/>
          </a:xfrm>
          <a:prstGeom prst="rect">
            <a:avLst/>
          </a:prstGeom>
          <a:noFill/>
          <a:ln>
            <a:noFill/>
          </a:ln>
        </p:spPr>
      </p:pic>
      <p:pic>
        <p:nvPicPr>
          <p:cNvPr id="80" name="Shape 80"/>
          <p:cNvPicPr preferRelativeResize="0"/>
          <p:nvPr/>
        </p:nvPicPr>
        <p:blipFill rotWithShape="1">
          <a:blip r:embed="rId6">
            <a:alphaModFix/>
          </a:blip>
          <a:srcRect l="6605" t="27765" r="7054" b="33182"/>
          <a:stretch/>
        </p:blipFill>
        <p:spPr>
          <a:xfrm>
            <a:off x="6728400" y="4599250"/>
            <a:ext cx="2154925" cy="747001"/>
          </a:xfrm>
          <a:prstGeom prst="rect">
            <a:avLst/>
          </a:prstGeom>
          <a:noFill/>
          <a:ln>
            <a:noFill/>
          </a:ln>
        </p:spPr>
      </p:pic>
      <p:pic>
        <p:nvPicPr>
          <p:cNvPr id="81" name="Shape 81"/>
          <p:cNvPicPr preferRelativeResize="0"/>
          <p:nvPr/>
        </p:nvPicPr>
        <p:blipFill>
          <a:blip r:embed="rId7">
            <a:alphaModFix/>
          </a:blip>
          <a:stretch>
            <a:fillRect/>
          </a:stretch>
        </p:blipFill>
        <p:spPr>
          <a:xfrm>
            <a:off x="6728317" y="1244875"/>
            <a:ext cx="2154933" cy="1616200"/>
          </a:xfrm>
          <a:prstGeom prst="rect">
            <a:avLst/>
          </a:prstGeom>
          <a:noFill/>
          <a:ln>
            <a:noFill/>
          </a:ln>
        </p:spPr>
      </p:pic>
      <p:pic>
        <p:nvPicPr>
          <p:cNvPr id="82" name="Shape 82"/>
          <p:cNvPicPr preferRelativeResize="0"/>
          <p:nvPr/>
        </p:nvPicPr>
        <p:blipFill rotWithShape="1">
          <a:blip r:embed="rId8">
            <a:alphaModFix/>
          </a:blip>
          <a:srcRect l="14965" t="27525" r="11532" b="27104"/>
          <a:stretch/>
        </p:blipFill>
        <p:spPr>
          <a:xfrm>
            <a:off x="6728400" y="5437275"/>
            <a:ext cx="1640368" cy="1350096"/>
          </a:xfrm>
          <a:prstGeom prst="rect">
            <a:avLst/>
          </a:prstGeom>
          <a:noFill/>
          <a:ln>
            <a:noFill/>
          </a:ln>
        </p:spPr>
      </p:pic>
      <p:pic>
        <p:nvPicPr>
          <p:cNvPr id="83" name="Shape 83"/>
          <p:cNvPicPr preferRelativeResize="0"/>
          <p:nvPr/>
        </p:nvPicPr>
        <p:blipFill>
          <a:blip r:embed="rId9">
            <a:alphaModFix/>
          </a:blip>
          <a:stretch>
            <a:fillRect/>
          </a:stretch>
        </p:blipFill>
        <p:spPr>
          <a:xfrm>
            <a:off x="6728325" y="2952100"/>
            <a:ext cx="2154925" cy="1556126"/>
          </a:xfrm>
          <a:prstGeom prst="rect">
            <a:avLst/>
          </a:prstGeom>
          <a:noFill/>
          <a:ln>
            <a:noFill/>
          </a:ln>
        </p:spPr>
      </p:pic>
      <p:sp>
        <p:nvSpPr>
          <p:cNvPr id="84" name="Shape 84"/>
          <p:cNvSpPr txBox="1"/>
          <p:nvPr/>
        </p:nvSpPr>
        <p:spPr>
          <a:xfrm>
            <a:off x="11550" y="4257075"/>
            <a:ext cx="4078799" cy="1616099"/>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Raising the chickens and selling their eggs is a large part of our Ag program. The chicken coop was rebuilt in 2013 and houses 40 hens each year. About 3 dozen eggs are collected, washed, and packaged by students each day. These are sold to the public and also to students and teachers on “Fresh Egg Friday” every week. </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727000" y="557675"/>
            <a:ext cx="4924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dk1"/>
                </a:solidFill>
                <a:latin typeface="Georgia"/>
                <a:ea typeface="Georgia"/>
                <a:cs typeface="Georgia"/>
                <a:sym typeface="Georgia"/>
              </a:rPr>
              <a:t>Holiday Floriculture:</a:t>
            </a:r>
          </a:p>
        </p:txBody>
      </p:sp>
      <p:sp>
        <p:nvSpPr>
          <p:cNvPr id="90" name="Shape 90"/>
          <p:cNvSpPr txBox="1"/>
          <p:nvPr/>
        </p:nvSpPr>
        <p:spPr>
          <a:xfrm>
            <a:off x="285850" y="5265675"/>
            <a:ext cx="7947599" cy="1076700"/>
          </a:xfrm>
          <a:prstGeom prst="rect">
            <a:avLst/>
          </a:prstGeom>
          <a:noFill/>
          <a:ln>
            <a:noFill/>
          </a:ln>
        </p:spPr>
        <p:txBody>
          <a:bodyPr lIns="91425" tIns="91425" rIns="91425" bIns="91425" anchor="ctr" anchorCtr="0">
            <a:noAutofit/>
          </a:bodyPr>
          <a:lstStyle/>
          <a:p>
            <a:pPr lvl="0" rtl="0">
              <a:spcBef>
                <a:spcPts val="0"/>
              </a:spcBef>
              <a:buNone/>
            </a:pPr>
            <a:r>
              <a:rPr lang="en-US">
                <a:solidFill>
                  <a:schemeClr val="dk1"/>
                </a:solidFill>
                <a:latin typeface="Georgia"/>
                <a:ea typeface="Georgia"/>
                <a:cs typeface="Georgia"/>
                <a:sym typeface="Georgia"/>
              </a:rPr>
              <a:t>In class and during their free time, students construct their own holiday centerpieces and accessories. Those who excel are able to compete in the annual floriculture competition in mid-December. Our teams and individuals have won local competitions and went to compete at the national level.</a:t>
            </a:r>
          </a:p>
        </p:txBody>
      </p:sp>
      <p:pic>
        <p:nvPicPr>
          <p:cNvPr id="91" name="Shape 91"/>
          <p:cNvPicPr preferRelativeResize="0"/>
          <p:nvPr/>
        </p:nvPicPr>
        <p:blipFill>
          <a:blip r:embed="rId3">
            <a:alphaModFix/>
          </a:blip>
          <a:stretch>
            <a:fillRect/>
          </a:stretch>
        </p:blipFill>
        <p:spPr>
          <a:xfrm>
            <a:off x="285850" y="1265675"/>
            <a:ext cx="2668926" cy="3763522"/>
          </a:xfrm>
          <a:prstGeom prst="rect">
            <a:avLst/>
          </a:prstGeom>
          <a:noFill/>
          <a:ln>
            <a:noFill/>
          </a:ln>
        </p:spPr>
      </p:pic>
      <p:pic>
        <p:nvPicPr>
          <p:cNvPr id="92" name="Shape 92"/>
          <p:cNvPicPr preferRelativeResize="0"/>
          <p:nvPr/>
        </p:nvPicPr>
        <p:blipFill>
          <a:blip r:embed="rId4">
            <a:alphaModFix/>
          </a:blip>
          <a:stretch>
            <a:fillRect/>
          </a:stretch>
        </p:blipFill>
        <p:spPr>
          <a:xfrm>
            <a:off x="6229775" y="1265675"/>
            <a:ext cx="2414749" cy="3391150"/>
          </a:xfrm>
          <a:prstGeom prst="rect">
            <a:avLst/>
          </a:prstGeom>
          <a:noFill/>
          <a:ln>
            <a:noFill/>
          </a:ln>
        </p:spPr>
      </p:pic>
      <p:pic>
        <p:nvPicPr>
          <p:cNvPr id="93" name="Shape 93"/>
          <p:cNvPicPr preferRelativeResize="0"/>
          <p:nvPr/>
        </p:nvPicPr>
        <p:blipFill>
          <a:blip r:embed="rId5">
            <a:alphaModFix/>
          </a:blip>
          <a:stretch>
            <a:fillRect/>
          </a:stretch>
        </p:blipFill>
        <p:spPr>
          <a:xfrm>
            <a:off x="3092275" y="1265673"/>
            <a:ext cx="3000000" cy="400001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609600" y="533400"/>
            <a:ext cx="33585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baseline="0">
                <a:solidFill>
                  <a:schemeClr val="dk1"/>
                </a:solidFill>
                <a:latin typeface="Georgia"/>
                <a:ea typeface="Georgia"/>
                <a:cs typeface="Georgia"/>
                <a:sym typeface="Georgia"/>
              </a:rPr>
              <a:t>FFA Contests:</a:t>
            </a:r>
          </a:p>
        </p:txBody>
      </p:sp>
      <p:pic>
        <p:nvPicPr>
          <p:cNvPr id="99" name="Shape 99"/>
          <p:cNvPicPr preferRelativeResize="0"/>
          <p:nvPr/>
        </p:nvPicPr>
        <p:blipFill rotWithShape="1">
          <a:blip r:embed="rId3">
            <a:alphaModFix/>
          </a:blip>
          <a:srcRect l="19256" t="12842" r="14227" b="4567"/>
          <a:stretch/>
        </p:blipFill>
        <p:spPr>
          <a:xfrm>
            <a:off x="2984175" y="1241262"/>
            <a:ext cx="2575950" cy="4281277"/>
          </a:xfrm>
          <a:prstGeom prst="rect">
            <a:avLst/>
          </a:prstGeom>
          <a:noFill/>
          <a:ln>
            <a:noFill/>
          </a:ln>
        </p:spPr>
      </p:pic>
      <p:pic>
        <p:nvPicPr>
          <p:cNvPr id="100" name="Shape 100"/>
          <p:cNvPicPr preferRelativeResize="0"/>
          <p:nvPr/>
        </p:nvPicPr>
        <p:blipFill rotWithShape="1">
          <a:blip r:embed="rId4">
            <a:alphaModFix/>
          </a:blip>
          <a:srcRect t="14668" b="24919"/>
          <a:stretch/>
        </p:blipFill>
        <p:spPr>
          <a:xfrm>
            <a:off x="5638800" y="3267376"/>
            <a:ext cx="2788849" cy="2255175"/>
          </a:xfrm>
          <a:prstGeom prst="rect">
            <a:avLst/>
          </a:prstGeom>
          <a:noFill/>
          <a:ln>
            <a:noFill/>
          </a:ln>
        </p:spPr>
      </p:pic>
      <p:pic>
        <p:nvPicPr>
          <p:cNvPr id="101" name="Shape 101"/>
          <p:cNvPicPr preferRelativeResize="0"/>
          <p:nvPr/>
        </p:nvPicPr>
        <p:blipFill>
          <a:blip r:embed="rId5">
            <a:alphaModFix/>
          </a:blip>
          <a:stretch>
            <a:fillRect/>
          </a:stretch>
        </p:blipFill>
        <p:spPr>
          <a:xfrm>
            <a:off x="609600" y="1241275"/>
            <a:ext cx="2271025" cy="3582674"/>
          </a:xfrm>
          <a:prstGeom prst="rect">
            <a:avLst/>
          </a:prstGeom>
          <a:noFill/>
          <a:ln>
            <a:noFill/>
          </a:ln>
        </p:spPr>
      </p:pic>
      <p:pic>
        <p:nvPicPr>
          <p:cNvPr id="102" name="Shape 102"/>
          <p:cNvPicPr preferRelativeResize="0"/>
          <p:nvPr/>
        </p:nvPicPr>
        <p:blipFill rotWithShape="1">
          <a:blip r:embed="rId6">
            <a:alphaModFix/>
          </a:blip>
          <a:srcRect b="16086"/>
          <a:stretch/>
        </p:blipFill>
        <p:spPr>
          <a:xfrm>
            <a:off x="5638787" y="714874"/>
            <a:ext cx="2211124" cy="2484175"/>
          </a:xfrm>
          <a:prstGeom prst="rect">
            <a:avLst/>
          </a:prstGeom>
          <a:noFill/>
          <a:ln>
            <a:noFill/>
          </a:ln>
        </p:spPr>
      </p:pic>
      <p:sp>
        <p:nvSpPr>
          <p:cNvPr id="103" name="Shape 103"/>
          <p:cNvSpPr txBox="1"/>
          <p:nvPr/>
        </p:nvSpPr>
        <p:spPr>
          <a:xfrm>
            <a:off x="609600" y="5590875"/>
            <a:ext cx="7817999" cy="746999"/>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The Rhode Island FFA Association puts on 10 contests each year. Students from all over the state compete in pumpkin carving, floriculture, scarecrow building, ice cream making, and blind tractor driving (just to name a few). </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4589600" y="482350"/>
            <a:ext cx="3719500" cy="2778690"/>
          </a:xfrm>
          <a:prstGeom prst="rect">
            <a:avLst/>
          </a:prstGeom>
          <a:noFill/>
          <a:ln>
            <a:noFill/>
          </a:ln>
        </p:spPr>
      </p:pic>
      <p:pic>
        <p:nvPicPr>
          <p:cNvPr id="109" name="Shape 109"/>
          <p:cNvPicPr preferRelativeResize="0"/>
          <p:nvPr/>
        </p:nvPicPr>
        <p:blipFill rotWithShape="1">
          <a:blip r:embed="rId4">
            <a:alphaModFix/>
          </a:blip>
          <a:srcRect t="32067" b="5264"/>
          <a:stretch/>
        </p:blipFill>
        <p:spPr>
          <a:xfrm>
            <a:off x="255425" y="1165625"/>
            <a:ext cx="4240005" cy="2095426"/>
          </a:xfrm>
          <a:prstGeom prst="rect">
            <a:avLst/>
          </a:prstGeom>
          <a:noFill/>
          <a:ln>
            <a:noFill/>
          </a:ln>
        </p:spPr>
      </p:pic>
      <p:pic>
        <p:nvPicPr>
          <p:cNvPr id="110" name="Shape 110"/>
          <p:cNvPicPr preferRelativeResize="0"/>
          <p:nvPr/>
        </p:nvPicPr>
        <p:blipFill rotWithShape="1">
          <a:blip r:embed="rId5">
            <a:alphaModFix/>
          </a:blip>
          <a:srcRect r="10793" b="23488"/>
          <a:stretch/>
        </p:blipFill>
        <p:spPr>
          <a:xfrm>
            <a:off x="4589600" y="3314462"/>
            <a:ext cx="3719500" cy="2383223"/>
          </a:xfrm>
          <a:prstGeom prst="rect">
            <a:avLst/>
          </a:prstGeom>
          <a:noFill/>
          <a:ln>
            <a:noFill/>
          </a:ln>
        </p:spPr>
      </p:pic>
      <p:pic>
        <p:nvPicPr>
          <p:cNvPr id="111" name="Shape 111"/>
          <p:cNvPicPr preferRelativeResize="0"/>
          <p:nvPr/>
        </p:nvPicPr>
        <p:blipFill rotWithShape="1">
          <a:blip r:embed="rId6">
            <a:alphaModFix/>
          </a:blip>
          <a:srcRect l="20920" r="29114"/>
          <a:stretch/>
        </p:blipFill>
        <p:spPr>
          <a:xfrm>
            <a:off x="2764025" y="3314475"/>
            <a:ext cx="1731299" cy="2383199"/>
          </a:xfrm>
          <a:prstGeom prst="rect">
            <a:avLst/>
          </a:prstGeom>
          <a:noFill/>
          <a:ln>
            <a:noFill/>
          </a:ln>
        </p:spPr>
      </p:pic>
      <p:pic>
        <p:nvPicPr>
          <p:cNvPr id="112" name="Shape 112"/>
          <p:cNvPicPr preferRelativeResize="0"/>
          <p:nvPr/>
        </p:nvPicPr>
        <p:blipFill rotWithShape="1">
          <a:blip r:embed="rId7">
            <a:alphaModFix/>
          </a:blip>
          <a:srcRect b="5338"/>
          <a:stretch/>
        </p:blipFill>
        <p:spPr>
          <a:xfrm>
            <a:off x="255425" y="3314462"/>
            <a:ext cx="2414324" cy="2860723"/>
          </a:xfrm>
          <a:prstGeom prst="rect">
            <a:avLst/>
          </a:prstGeom>
          <a:noFill/>
          <a:ln>
            <a:noFill/>
          </a:ln>
        </p:spPr>
      </p:pic>
      <p:sp>
        <p:nvSpPr>
          <p:cNvPr id="113" name="Shape 113"/>
          <p:cNvSpPr txBox="1"/>
          <p:nvPr/>
        </p:nvSpPr>
        <p:spPr>
          <a:xfrm>
            <a:off x="609600" y="533400"/>
            <a:ext cx="33585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baseline="0">
                <a:solidFill>
                  <a:schemeClr val="dk1"/>
                </a:solidFill>
                <a:latin typeface="Georgia"/>
                <a:ea typeface="Georgia"/>
                <a:cs typeface="Georgia"/>
                <a:sym typeface="Georgia"/>
              </a:rPr>
              <a:t>FFA Contests:</a:t>
            </a:r>
          </a:p>
        </p:txBody>
      </p:sp>
      <p:sp>
        <p:nvSpPr>
          <p:cNvPr id="114" name="Shape 114"/>
          <p:cNvSpPr txBox="1"/>
          <p:nvPr/>
        </p:nvSpPr>
        <p:spPr>
          <a:xfrm>
            <a:off x="2669750" y="5697675"/>
            <a:ext cx="6474299" cy="1160399"/>
          </a:xfrm>
          <a:prstGeom prst="rect">
            <a:avLst/>
          </a:prstGeom>
          <a:noFill/>
          <a:ln>
            <a:noFill/>
          </a:ln>
        </p:spPr>
        <p:txBody>
          <a:bodyPr lIns="91425" tIns="91425" rIns="91425" bIns="91425" anchor="t" anchorCtr="0">
            <a:noAutofit/>
          </a:bodyPr>
          <a:lstStyle/>
          <a:p>
            <a:pPr>
              <a:spcBef>
                <a:spcPts val="0"/>
              </a:spcBef>
              <a:buNone/>
            </a:pPr>
            <a:r>
              <a:rPr lang="en-US">
                <a:latin typeface="Georgia"/>
                <a:ea typeface="Georgia"/>
                <a:cs typeface="Georgia"/>
                <a:sym typeface="Georgia"/>
              </a:rPr>
              <a:t>The landscape design contest is one of the biggest successes that the Narragansett Chapter has. Each year, we compete at the Washington County Fair and then go on to compete at the Big E Fair in Springfield, Mass.  At the Washington County Fair, we also compete in the woodsmen contest.</a:t>
            </a:r>
          </a:p>
        </p:txBody>
      </p:sp>
    </p:spTree>
  </p:cSld>
  <p:clrMapOvr>
    <a:masterClrMapping/>
  </p:clrMapOvr>
  <p:transition spd="slow">
    <p:cut/>
  </p:transition>
</p:sld>
</file>

<file path=ppt/theme/theme1.xml><?xml version="1.0" encoding="utf-8"?>
<a:theme xmlns:a="http://schemas.openxmlformats.org/drawingml/2006/main" name="light-gradien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690</Words>
  <Application>Microsoft Office PowerPoint</Application>
  <PresentationFormat>On-screen Show (4:3)</PresentationFormat>
  <Paragraphs>24</Paragraphs>
  <Slides>12</Slides>
  <Notes>12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Georgia</vt:lpstr>
      <vt:lpstr>light-gradient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Derek J. Emery</cp:lastModifiedBy>
  <cp:revision>2</cp:revision>
  <dcterms:modified xsi:type="dcterms:W3CDTF">2015-10-14T16:04:12Z</dcterms:modified>
</cp:coreProperties>
</file>